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Raleway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Ralewa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aleway-italic.fntdata"/><Relationship Id="rId50" Type="http://schemas.openxmlformats.org/officeDocument/2006/relationships/font" Target="fonts/Raleway-bold.fntdata"/><Relationship Id="rId53" Type="http://schemas.openxmlformats.org/officeDocument/2006/relationships/font" Target="fonts/Lato-regular.fntdata"/><Relationship Id="rId52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55" Type="http://schemas.openxmlformats.org/officeDocument/2006/relationships/font" Target="fonts/Lato-italic.fntdata"/><Relationship Id="rId10" Type="http://schemas.openxmlformats.org/officeDocument/2006/relationships/slide" Target="slides/slide6.xml"/><Relationship Id="rId54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schemas.openxmlformats.org/officeDocument/2006/relationships/font" Target="fonts/La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6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3"/>
            <a:ext cx="2808000" cy="2806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0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09.jp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jpg"/><Relationship Id="rId4" Type="http://schemas.openxmlformats.org/officeDocument/2006/relationships/image" Target="../media/image14.png"/><Relationship Id="rId5" Type="http://schemas.openxmlformats.org/officeDocument/2006/relationships/image" Target="../media/image00.png"/><Relationship Id="rId6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04.jpg"/><Relationship Id="rId6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</a:t>
            </a:r>
            <a:r>
              <a:rPr lang="en"/>
              <a:t>it</a:t>
            </a:r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2390266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Session 01 - Basics of git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rminal_logo.png"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425" y="1794212"/>
            <a:ext cx="1555074" cy="1555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3204125" y="2030700"/>
            <a:ext cx="14406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latin typeface="Verdana"/>
                <a:ea typeface="Verdana"/>
                <a:cs typeface="Verdana"/>
                <a:sym typeface="Verdana"/>
              </a:rPr>
              <a:t>VS</a:t>
            </a:r>
          </a:p>
        </p:txBody>
      </p:sp>
      <p:pic>
        <p:nvPicPr>
          <p:cNvPr descr="gitkraken_logo.png"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8700" y="124300"/>
            <a:ext cx="1555075" cy="1555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urcetree_logo.jpg" id="143" name="Shape 143"/>
          <p:cNvPicPr preferRelativeResize="0"/>
          <p:nvPr/>
        </p:nvPicPr>
        <p:blipFill rotWithShape="1">
          <a:blip r:embed="rId5">
            <a:alphaModFix/>
          </a:blip>
          <a:srcRect b="0" l="21705" r="20902" t="0"/>
          <a:stretch/>
        </p:blipFill>
        <p:spPr>
          <a:xfrm>
            <a:off x="4995924" y="1724912"/>
            <a:ext cx="1725900" cy="1693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git_logo.png" id="144" name="Shape 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3287" y="3349275"/>
            <a:ext cx="1725900" cy="17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thub_logo.png"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00" y="159450"/>
            <a:ext cx="2545800" cy="254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tbucket_logo.png"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5325" y="405850"/>
            <a:ext cx="2151850" cy="21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1426425" y="2705250"/>
            <a:ext cx="28248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github.com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6345050" y="2705250"/>
            <a:ext cx="2367900" cy="11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bitbucket.org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Basic practical concepts</a:t>
            </a:r>
          </a:p>
        </p:txBody>
      </p:sp>
      <p:sp>
        <p:nvSpPr>
          <p:cNvPr id="158" name="Shape 158"/>
          <p:cNvSpPr txBox="1"/>
          <p:nvPr>
            <p:ph idx="1" type="subTitle"/>
          </p:nvPr>
        </p:nvSpPr>
        <p:spPr>
          <a:xfrm>
            <a:off x="265500" y="2735370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Basics of git</a:t>
            </a:r>
          </a:p>
        </p:txBody>
      </p:sp>
      <p:sp>
        <p:nvSpPr>
          <p:cNvPr id="159" name="Shape 15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What is a repo?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Creating a repo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Cloning a repo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My first commit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Local or Server?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Extras &amp; References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20410" l="22990" r="23804" t="9087"/>
          <a:stretch/>
        </p:blipFill>
        <p:spPr>
          <a:xfrm>
            <a:off x="3267375" y="238900"/>
            <a:ext cx="5600251" cy="41738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3429000" y="4504050"/>
            <a:ext cx="3857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/>
              <a:t>SamyPesse/How-to-Make-a-Computer-Operating-System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428625" y="667525"/>
            <a:ext cx="2585700" cy="3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 sz="3000"/>
              <a:t>Repo?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r>
              <a:rPr lang="en" sz="3000"/>
              <a:t>Local/Online?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Creating a repo</a:t>
            </a:r>
          </a:p>
        </p:txBody>
      </p:sp>
      <p:sp>
        <p:nvSpPr>
          <p:cNvPr id="172" name="Shape 172"/>
          <p:cNvSpPr txBox="1"/>
          <p:nvPr>
            <p:ph idx="1" type="subTitle"/>
          </p:nvPr>
        </p:nvSpPr>
        <p:spPr>
          <a:xfrm>
            <a:off x="265500" y="2735370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Basics of git</a:t>
            </a:r>
          </a:p>
        </p:txBody>
      </p:sp>
      <p:sp>
        <p:nvSpPr>
          <p:cNvPr id="173" name="Shape 17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Server (GitHub.com)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Local (GitKraken)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Local (git init)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27028" l="30708" r="31010" t="17471"/>
          <a:stretch/>
        </p:blipFill>
        <p:spPr>
          <a:xfrm>
            <a:off x="1513212" y="77287"/>
            <a:ext cx="6117576" cy="49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30250" l="23959" r="24089" t="15440"/>
          <a:stretch/>
        </p:blipFill>
        <p:spPr>
          <a:xfrm>
            <a:off x="487412" y="169787"/>
            <a:ext cx="8169172" cy="4803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49130" l="0" r="10690" t="0"/>
          <a:stretch/>
        </p:blipFill>
        <p:spPr>
          <a:xfrm>
            <a:off x="152400" y="152400"/>
            <a:ext cx="8844624" cy="28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295125" y="3358725"/>
            <a:ext cx="47220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File           Init Repo (ctrl+i) </a:t>
            </a:r>
          </a:p>
        </p:txBody>
      </p:sp>
      <p:cxnSp>
        <p:nvCxnSpPr>
          <p:cNvPr id="190" name="Shape 190"/>
          <p:cNvCxnSpPr/>
          <p:nvPr/>
        </p:nvCxnSpPr>
        <p:spPr>
          <a:xfrm>
            <a:off x="801025" y="3569525"/>
            <a:ext cx="26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1" name="Shape 191"/>
          <p:cNvSpPr/>
          <p:nvPr/>
        </p:nvSpPr>
        <p:spPr>
          <a:xfrm>
            <a:off x="4792150" y="1384275"/>
            <a:ext cx="6816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 b="67135" l="0" r="36768" t="0"/>
          <a:stretch/>
        </p:blipFill>
        <p:spPr>
          <a:xfrm>
            <a:off x="506325" y="1585825"/>
            <a:ext cx="8131348" cy="237719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3679650" y="393475"/>
            <a:ext cx="17847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DONE 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b="30838" l="3209" r="55377" t="14561"/>
          <a:stretch/>
        </p:blipFill>
        <p:spPr>
          <a:xfrm>
            <a:off x="252975" y="635912"/>
            <a:ext cx="5220552" cy="38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/>
          <p:nvPr/>
        </p:nvSpPr>
        <p:spPr>
          <a:xfrm>
            <a:off x="2058800" y="512925"/>
            <a:ext cx="1538700" cy="407700"/>
          </a:xfrm>
          <a:prstGeom prst="flowChartConnector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222650" y="2367900"/>
            <a:ext cx="1836300" cy="407700"/>
          </a:xfrm>
          <a:prstGeom prst="flowChartConnector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5670500" y="667525"/>
            <a:ext cx="29019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Option 2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sudo apt install git -y</a:t>
            </a:r>
          </a:p>
        </p:txBody>
      </p:sp>
      <p:sp>
        <p:nvSpPr>
          <p:cNvPr id="206" name="Shape 206"/>
          <p:cNvSpPr/>
          <p:nvPr/>
        </p:nvSpPr>
        <p:spPr>
          <a:xfrm>
            <a:off x="262550" y="635925"/>
            <a:ext cx="1756500" cy="105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1335425" y="741525"/>
            <a:ext cx="589800" cy="105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262550" y="4401975"/>
            <a:ext cx="1836300" cy="105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Index</a:t>
            </a:r>
          </a:p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Intro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Basic theory concepts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Basic practical concepts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85245" l="3371" r="59461" t="7448"/>
          <a:stretch/>
        </p:blipFill>
        <p:spPr>
          <a:xfrm>
            <a:off x="790975" y="1962237"/>
            <a:ext cx="7562025" cy="83617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4040300" y="1749775"/>
            <a:ext cx="4560300" cy="618300"/>
          </a:xfrm>
          <a:prstGeom prst="flowChartConnector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 txBox="1"/>
          <p:nvPr/>
        </p:nvSpPr>
        <p:spPr>
          <a:xfrm>
            <a:off x="791000" y="3281425"/>
            <a:ext cx="67035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Option 2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cd Desktop/ &amp;&amp; mkdir createhere &amp;&amp; cd createhere &amp;&amp; git init</a:t>
            </a:r>
          </a:p>
        </p:txBody>
      </p:sp>
      <p:sp>
        <p:nvSpPr>
          <p:cNvPr id="216" name="Shape 216"/>
          <p:cNvSpPr/>
          <p:nvPr/>
        </p:nvSpPr>
        <p:spPr>
          <a:xfrm>
            <a:off x="819125" y="2006125"/>
            <a:ext cx="2841900" cy="105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819125" y="2179575"/>
            <a:ext cx="2898000" cy="105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819125" y="2479550"/>
            <a:ext cx="2898000" cy="105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 txBox="1"/>
          <p:nvPr/>
        </p:nvSpPr>
        <p:spPr>
          <a:xfrm>
            <a:off x="3250400" y="252975"/>
            <a:ext cx="17847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DONE !</a:t>
            </a:r>
          </a:p>
        </p:txBody>
      </p:sp>
      <p:sp>
        <p:nvSpPr>
          <p:cNvPr id="220" name="Shape 220"/>
          <p:cNvSpPr/>
          <p:nvPr/>
        </p:nvSpPr>
        <p:spPr>
          <a:xfrm>
            <a:off x="3810587" y="2368075"/>
            <a:ext cx="1522800" cy="105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Cloning a repo</a:t>
            </a:r>
          </a:p>
        </p:txBody>
      </p:sp>
      <p:sp>
        <p:nvSpPr>
          <p:cNvPr id="226" name="Shape 226"/>
          <p:cNvSpPr txBox="1"/>
          <p:nvPr>
            <p:ph idx="1" type="subTitle"/>
          </p:nvPr>
        </p:nvSpPr>
        <p:spPr>
          <a:xfrm>
            <a:off x="265500" y="2735370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Basics of git</a:t>
            </a:r>
          </a:p>
        </p:txBody>
      </p:sp>
      <p:sp>
        <p:nvSpPr>
          <p:cNvPr id="227" name="Shape 2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App (GitKraken)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Console (git clone)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48108" l="26570" r="11348" t="5133"/>
          <a:stretch/>
        </p:blipFill>
        <p:spPr>
          <a:xfrm>
            <a:off x="950937" y="1159400"/>
            <a:ext cx="7242124" cy="306836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950925" y="519975"/>
            <a:ext cx="4180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Step 1: Authentication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b="31697" l="26249" r="7176" t="5135"/>
          <a:stretch/>
        </p:blipFill>
        <p:spPr>
          <a:xfrm>
            <a:off x="929852" y="1117250"/>
            <a:ext cx="7045372" cy="37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929850" y="519975"/>
            <a:ext cx="4180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Step 2: Select repo + path</a:t>
            </a:r>
          </a:p>
        </p:txBody>
      </p:sp>
      <p:sp>
        <p:nvSpPr>
          <p:cNvPr id="240" name="Shape 240"/>
          <p:cNvSpPr/>
          <p:nvPr/>
        </p:nvSpPr>
        <p:spPr>
          <a:xfrm>
            <a:off x="3112800" y="2129100"/>
            <a:ext cx="7098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3040350" y="4340300"/>
            <a:ext cx="7821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 b="65103" l="0" r="36668" t="0"/>
          <a:stretch/>
        </p:blipFill>
        <p:spPr>
          <a:xfrm>
            <a:off x="1625500" y="1346925"/>
            <a:ext cx="6939974" cy="231395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929850" y="519975"/>
            <a:ext cx="4180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Step 3: Spot the differences</a:t>
            </a:r>
          </a:p>
        </p:txBody>
      </p:sp>
      <p:cxnSp>
        <p:nvCxnSpPr>
          <p:cNvPr id="248" name="Shape 248"/>
          <p:cNvCxnSpPr>
            <a:endCxn id="246" idx="1"/>
          </p:cNvCxnSpPr>
          <p:nvPr/>
        </p:nvCxnSpPr>
        <p:spPr>
          <a:xfrm>
            <a:off x="386500" y="1665400"/>
            <a:ext cx="1239000" cy="838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9" name="Shape 249"/>
          <p:cNvCxnSpPr/>
          <p:nvPr/>
        </p:nvCxnSpPr>
        <p:spPr>
          <a:xfrm flipH="1" rot="10800000">
            <a:off x="358350" y="2874025"/>
            <a:ext cx="1278900" cy="90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0" name="Shape 250"/>
          <p:cNvCxnSpPr/>
          <p:nvPr/>
        </p:nvCxnSpPr>
        <p:spPr>
          <a:xfrm flipH="1" rot="10800000">
            <a:off x="2993350" y="2108025"/>
            <a:ext cx="541200" cy="85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1" name="Shape 251"/>
          <p:cNvCxnSpPr/>
          <p:nvPr/>
        </p:nvCxnSpPr>
        <p:spPr>
          <a:xfrm>
            <a:off x="759350" y="899900"/>
            <a:ext cx="1239000" cy="838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2" name="Shape 252"/>
          <p:cNvCxnSpPr/>
          <p:nvPr/>
        </p:nvCxnSpPr>
        <p:spPr>
          <a:xfrm rot="10800000">
            <a:off x="2135850" y="3253300"/>
            <a:ext cx="1019100" cy="1096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3" name="Shape 253"/>
          <p:cNvSpPr txBox="1"/>
          <p:nvPr/>
        </p:nvSpPr>
        <p:spPr>
          <a:xfrm>
            <a:off x="3154950" y="4286250"/>
            <a:ext cx="19392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Advanced git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 b="88046" l="3293" r="63134" t="7741"/>
          <a:stretch/>
        </p:blipFill>
        <p:spPr>
          <a:xfrm>
            <a:off x="1186237" y="2051774"/>
            <a:ext cx="6771523" cy="4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929850" y="519975"/>
            <a:ext cx="4180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Step 1: mkdir</a:t>
            </a:r>
          </a:p>
        </p:txBody>
      </p:sp>
      <p:sp>
        <p:nvSpPr>
          <p:cNvPr id="260" name="Shape 260"/>
          <p:cNvSpPr/>
          <p:nvPr/>
        </p:nvSpPr>
        <p:spPr>
          <a:xfrm>
            <a:off x="1215575" y="2051775"/>
            <a:ext cx="2888100" cy="400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 b="26036" l="25835" r="22214" t="19070"/>
          <a:stretch/>
        </p:blipFill>
        <p:spPr>
          <a:xfrm>
            <a:off x="1515399" y="1159375"/>
            <a:ext cx="6113198" cy="36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929850" y="519975"/>
            <a:ext cx="4180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Step 2: URL + repo.git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b="66984" l="3371" r="49002" t="9054"/>
          <a:stretch/>
        </p:blipFill>
        <p:spPr>
          <a:xfrm>
            <a:off x="1032924" y="1482600"/>
            <a:ext cx="6728827" cy="19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929850" y="519975"/>
            <a:ext cx="4180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Step 3: Clone (g)it</a:t>
            </a:r>
          </a:p>
        </p:txBody>
      </p:sp>
      <p:cxnSp>
        <p:nvCxnSpPr>
          <p:cNvPr id="273" name="Shape 273"/>
          <p:cNvCxnSpPr/>
          <p:nvPr/>
        </p:nvCxnSpPr>
        <p:spPr>
          <a:xfrm flipH="1">
            <a:off x="5438600" y="674550"/>
            <a:ext cx="1714500" cy="737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4" name="Shape 274"/>
          <p:cNvCxnSpPr/>
          <p:nvPr/>
        </p:nvCxnSpPr>
        <p:spPr>
          <a:xfrm flipH="1" rot="10800000">
            <a:off x="264825" y="3070725"/>
            <a:ext cx="838500" cy="1339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5" name="Shape 275"/>
          <p:cNvCxnSpPr/>
          <p:nvPr/>
        </p:nvCxnSpPr>
        <p:spPr>
          <a:xfrm rot="10800000">
            <a:off x="5129475" y="2648825"/>
            <a:ext cx="2248500" cy="141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6" name="Shape 276"/>
          <p:cNvSpPr/>
          <p:nvPr/>
        </p:nvSpPr>
        <p:spPr>
          <a:xfrm>
            <a:off x="1032925" y="1482600"/>
            <a:ext cx="20307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1032925" y="2176100"/>
            <a:ext cx="20307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1794425" y="2378475"/>
            <a:ext cx="1374600" cy="326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1032925" y="2705175"/>
            <a:ext cx="2030700" cy="217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1103325" y="3070725"/>
            <a:ext cx="19602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First Commit</a:t>
            </a:r>
          </a:p>
        </p:txBody>
      </p:sp>
      <p:sp>
        <p:nvSpPr>
          <p:cNvPr id="286" name="Shape 286"/>
          <p:cNvSpPr txBox="1"/>
          <p:nvPr>
            <p:ph idx="1" type="subTitle"/>
          </p:nvPr>
        </p:nvSpPr>
        <p:spPr>
          <a:xfrm>
            <a:off x="265500" y="2735370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Basics of git</a:t>
            </a:r>
          </a:p>
        </p:txBody>
      </p:sp>
      <p:sp>
        <p:nvSpPr>
          <p:cNvPr id="287" name="Shape 28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n"/>
              <a:t>Pull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n"/>
              <a:t>Stage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n"/>
              <a:t>Commit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n"/>
              <a:t>Push</a:t>
            </a:r>
          </a:p>
          <a:p>
            <a:pPr indent="-228600" lvl="0" marL="457200">
              <a:spcBef>
                <a:spcPts val="0"/>
              </a:spcBef>
              <a:buAutoNum type="arabicParenR"/>
            </a:pPr>
            <a:r>
              <a:rPr lang="en"/>
              <a:t>Conflict!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Shape 292"/>
          <p:cNvPicPr preferRelativeResize="0"/>
          <p:nvPr/>
        </p:nvPicPr>
        <p:blipFill rotWithShape="1">
          <a:blip r:embed="rId3">
            <a:alphaModFix/>
          </a:blip>
          <a:srcRect b="51311" l="10886" r="63383" t="8026"/>
          <a:stretch/>
        </p:blipFill>
        <p:spPr>
          <a:xfrm>
            <a:off x="386475" y="1588025"/>
            <a:ext cx="3323601" cy="295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/>
        </p:nvSpPr>
        <p:spPr>
          <a:xfrm>
            <a:off x="386475" y="765900"/>
            <a:ext cx="27264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AutoNum type="arabicParenR"/>
            </a:pPr>
            <a:r>
              <a:rPr lang="en"/>
              <a:t>Pull + edit files</a:t>
            </a:r>
          </a:p>
        </p:txBody>
      </p:sp>
      <p:pic>
        <p:nvPicPr>
          <p:cNvPr id="294" name="Shape 294"/>
          <p:cNvPicPr preferRelativeResize="0"/>
          <p:nvPr/>
        </p:nvPicPr>
        <p:blipFill rotWithShape="1">
          <a:blip r:embed="rId4">
            <a:alphaModFix/>
          </a:blip>
          <a:srcRect b="44045" l="11300" r="59294" t="8467"/>
          <a:stretch/>
        </p:blipFill>
        <p:spPr>
          <a:xfrm>
            <a:off x="5178725" y="1555703"/>
            <a:ext cx="3323601" cy="30189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Shape 295"/>
          <p:cNvCxnSpPr>
            <a:stCxn id="292" idx="3"/>
            <a:endCxn id="294" idx="1"/>
          </p:cNvCxnSpPr>
          <p:nvPr/>
        </p:nvCxnSpPr>
        <p:spPr>
          <a:xfrm>
            <a:off x="3710076" y="3065162"/>
            <a:ext cx="146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</a:t>
            </a:r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265500" y="2735370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Basics of git</a:t>
            </a:r>
          </a:p>
        </p:txBody>
      </p:sp>
      <p:sp>
        <p:nvSpPr>
          <p:cNvPr id="86" name="Shape 8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What is git?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Who created git?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Why is git used for?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b="5135" l="78686" r="0" t="43458"/>
          <a:stretch/>
        </p:blipFill>
        <p:spPr>
          <a:xfrm>
            <a:off x="386475" y="1370175"/>
            <a:ext cx="1833297" cy="24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/>
        </p:nvSpPr>
        <p:spPr>
          <a:xfrm>
            <a:off x="386475" y="765900"/>
            <a:ext cx="27264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2)	Stage</a:t>
            </a:r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 b="78712" l="20279" r="61886" t="7737"/>
          <a:stretch/>
        </p:blipFill>
        <p:spPr>
          <a:xfrm>
            <a:off x="5127300" y="1912462"/>
            <a:ext cx="3084974" cy="131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 b="56015" l="78686" r="0" t="7735"/>
          <a:stretch/>
        </p:blipFill>
        <p:spPr>
          <a:xfrm>
            <a:off x="2466349" y="1548950"/>
            <a:ext cx="2138073" cy="2045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Shape 304"/>
          <p:cNvCxnSpPr/>
          <p:nvPr/>
        </p:nvCxnSpPr>
        <p:spPr>
          <a:xfrm flipH="1">
            <a:off x="7602675" y="1208575"/>
            <a:ext cx="759000" cy="815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5" name="Shape 305"/>
          <p:cNvCxnSpPr/>
          <p:nvPr/>
        </p:nvCxnSpPr>
        <p:spPr>
          <a:xfrm rot="10800000">
            <a:off x="1805925" y="3386950"/>
            <a:ext cx="1157100" cy="707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Shape 310"/>
          <p:cNvPicPr preferRelativeResize="0"/>
          <p:nvPr/>
        </p:nvPicPr>
        <p:blipFill rotWithShape="1">
          <a:blip r:embed="rId3">
            <a:alphaModFix/>
          </a:blip>
          <a:srcRect b="82820" l="10722" r="66404" t="8466"/>
          <a:stretch/>
        </p:blipFill>
        <p:spPr>
          <a:xfrm>
            <a:off x="3576624" y="2111512"/>
            <a:ext cx="4295524" cy="92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/>
        </p:nvSpPr>
        <p:spPr>
          <a:xfrm>
            <a:off x="386475" y="765900"/>
            <a:ext cx="27264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3)	Commit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12" name="Shape 312"/>
          <p:cNvCxnSpPr/>
          <p:nvPr/>
        </p:nvCxnSpPr>
        <p:spPr>
          <a:xfrm>
            <a:off x="1770700" y="1349100"/>
            <a:ext cx="1904100" cy="857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3" name="Shape 313"/>
          <p:cNvCxnSpPr/>
          <p:nvPr/>
        </p:nvCxnSpPr>
        <p:spPr>
          <a:xfrm flipH="1" rot="10800000">
            <a:off x="2128900" y="2571900"/>
            <a:ext cx="1545900" cy="723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 b="81073" l="11055" r="82266" t="8180"/>
          <a:stretch/>
        </p:blipFill>
        <p:spPr>
          <a:xfrm>
            <a:off x="850300" y="1528609"/>
            <a:ext cx="2304676" cy="20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 rotWithShape="1">
          <a:blip r:embed="rId4">
            <a:alphaModFix/>
          </a:blip>
          <a:srcRect b="82820" l="10722" r="83665" t="8466"/>
          <a:stretch/>
        </p:blipFill>
        <p:spPr>
          <a:xfrm>
            <a:off x="5649475" y="1528600"/>
            <a:ext cx="2449800" cy="213959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386475" y="765900"/>
            <a:ext cx="27264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4)	Push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3443050" y="1946375"/>
            <a:ext cx="1777800" cy="10539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 b="25458" l="23959" r="23681" t="15003"/>
          <a:stretch/>
        </p:blipFill>
        <p:spPr>
          <a:xfrm>
            <a:off x="3302524" y="1363175"/>
            <a:ext cx="5141198" cy="328844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/>
        </p:nvSpPr>
        <p:spPr>
          <a:xfrm>
            <a:off x="386475" y="765900"/>
            <a:ext cx="36258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5)	Result = no conflict this time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28" name="Shape 328"/>
          <p:cNvCxnSpPr/>
          <p:nvPr/>
        </p:nvCxnSpPr>
        <p:spPr>
          <a:xfrm>
            <a:off x="1173450" y="2143050"/>
            <a:ext cx="2824800" cy="72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9" name="Shape 329"/>
          <p:cNvSpPr txBox="1"/>
          <p:nvPr/>
        </p:nvSpPr>
        <p:spPr>
          <a:xfrm>
            <a:off x="281075" y="1714500"/>
            <a:ext cx="10752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Look at this!</a:t>
            </a:r>
          </a:p>
        </p:txBody>
      </p:sp>
      <p:cxnSp>
        <p:nvCxnSpPr>
          <p:cNvPr id="330" name="Shape 330"/>
          <p:cNvCxnSpPr/>
          <p:nvPr/>
        </p:nvCxnSpPr>
        <p:spPr>
          <a:xfrm>
            <a:off x="1923100" y="1501500"/>
            <a:ext cx="1904100" cy="857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1" name="Shape 331"/>
          <p:cNvCxnSpPr/>
          <p:nvPr/>
        </p:nvCxnSpPr>
        <p:spPr>
          <a:xfrm>
            <a:off x="674550" y="3162000"/>
            <a:ext cx="2733600" cy="12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2" name="Shape 332"/>
          <p:cNvCxnSpPr/>
          <p:nvPr/>
        </p:nvCxnSpPr>
        <p:spPr>
          <a:xfrm rot="10800000">
            <a:off x="5825550" y="3288300"/>
            <a:ext cx="1257300" cy="58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And, if I’m using Linux?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hape 342"/>
          <p:cNvPicPr preferRelativeResize="0"/>
          <p:nvPr/>
        </p:nvPicPr>
        <p:blipFill rotWithShape="1">
          <a:blip r:embed="rId3">
            <a:alphaModFix/>
          </a:blip>
          <a:srcRect b="68734" l="3211" r="47451" t="7739"/>
          <a:stretch/>
        </p:blipFill>
        <p:spPr>
          <a:xfrm>
            <a:off x="836174" y="1468575"/>
            <a:ext cx="7545023" cy="202367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/>
        </p:nvSpPr>
        <p:spPr>
          <a:xfrm>
            <a:off x="386475" y="765900"/>
            <a:ext cx="27264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1)	Pull !!!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836175" y="1468575"/>
            <a:ext cx="22065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836175" y="1733425"/>
            <a:ext cx="22065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836175" y="3277100"/>
            <a:ext cx="22065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Shape 351"/>
          <p:cNvPicPr preferRelativeResize="0"/>
          <p:nvPr/>
        </p:nvPicPr>
        <p:blipFill rotWithShape="1">
          <a:blip r:embed="rId3">
            <a:alphaModFix/>
          </a:blip>
          <a:srcRect b="9920" l="51733" r="12489" t="10207"/>
          <a:stretch/>
        </p:blipFill>
        <p:spPr>
          <a:xfrm>
            <a:off x="4405700" y="65912"/>
            <a:ext cx="3991123" cy="50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 txBox="1"/>
          <p:nvPr/>
        </p:nvSpPr>
        <p:spPr>
          <a:xfrm>
            <a:off x="386475" y="765900"/>
            <a:ext cx="32463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2)	See? The file is here as well!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Edit it!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 rotWithShape="1">
          <a:blip r:embed="rId3">
            <a:alphaModFix/>
          </a:blip>
          <a:srcRect b="54646" l="3371" r="57826" t="6289"/>
          <a:stretch/>
        </p:blipFill>
        <p:spPr>
          <a:xfrm>
            <a:off x="569150" y="1419375"/>
            <a:ext cx="5856374" cy="331657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86475" y="765900"/>
            <a:ext cx="27264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3)	git status (Stage)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59" name="Shape 359"/>
          <p:cNvCxnSpPr/>
          <p:nvPr/>
        </p:nvCxnSpPr>
        <p:spPr>
          <a:xfrm>
            <a:off x="267000" y="1363175"/>
            <a:ext cx="969900" cy="228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60" name="Shape 360"/>
          <p:cNvCxnSpPr/>
          <p:nvPr/>
        </p:nvCxnSpPr>
        <p:spPr>
          <a:xfrm flipH="1">
            <a:off x="2529475" y="4159775"/>
            <a:ext cx="1159500" cy="42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1" name="Shape 361"/>
          <p:cNvSpPr/>
          <p:nvPr/>
        </p:nvSpPr>
        <p:spPr>
          <a:xfrm>
            <a:off x="604275" y="1566975"/>
            <a:ext cx="21150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569150" y="1817750"/>
            <a:ext cx="21501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569150" y="4506775"/>
            <a:ext cx="21501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1236900" y="3324100"/>
            <a:ext cx="14823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604275" y="3324100"/>
            <a:ext cx="4884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Shape 370"/>
          <p:cNvPicPr preferRelativeResize="0"/>
          <p:nvPr/>
        </p:nvPicPr>
        <p:blipFill rotWithShape="1">
          <a:blip r:embed="rId3">
            <a:alphaModFix/>
          </a:blip>
          <a:srcRect b="35624" l="3458" r="48511" t="37945"/>
          <a:stretch/>
        </p:blipFill>
        <p:spPr>
          <a:xfrm>
            <a:off x="470761" y="1405350"/>
            <a:ext cx="8013676" cy="248037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 txBox="1"/>
          <p:nvPr/>
        </p:nvSpPr>
        <p:spPr>
          <a:xfrm>
            <a:off x="386475" y="765900"/>
            <a:ext cx="43002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3)	git add . &amp;&amp; git commit -m “Message”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72" name="Shape 372"/>
          <p:cNvCxnSpPr/>
          <p:nvPr/>
        </p:nvCxnSpPr>
        <p:spPr>
          <a:xfrm>
            <a:off x="5206750" y="836175"/>
            <a:ext cx="91200" cy="1082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73" name="Shape 373"/>
          <p:cNvCxnSpPr/>
          <p:nvPr/>
        </p:nvCxnSpPr>
        <p:spPr>
          <a:xfrm rot="10800000">
            <a:off x="5586275" y="2157150"/>
            <a:ext cx="2269500" cy="181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74" name="Shape 374"/>
          <p:cNvCxnSpPr/>
          <p:nvPr/>
        </p:nvCxnSpPr>
        <p:spPr>
          <a:xfrm rot="10800000">
            <a:off x="3576525" y="2937100"/>
            <a:ext cx="1545900" cy="136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5" name="Shape 375"/>
          <p:cNvSpPr/>
          <p:nvPr/>
        </p:nvSpPr>
        <p:spPr>
          <a:xfrm>
            <a:off x="470750" y="1848050"/>
            <a:ext cx="2367900" cy="246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470750" y="3693850"/>
            <a:ext cx="23679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4387250" y="3530050"/>
            <a:ext cx="18945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3864650" y="3530050"/>
            <a:ext cx="3447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Shape 383"/>
          <p:cNvPicPr preferRelativeResize="0"/>
          <p:nvPr/>
        </p:nvPicPr>
        <p:blipFill rotWithShape="1">
          <a:blip r:embed="rId3">
            <a:alphaModFix/>
          </a:blip>
          <a:srcRect b="4982" l="3370" r="49087" t="88192"/>
          <a:stretch/>
        </p:blipFill>
        <p:spPr>
          <a:xfrm>
            <a:off x="541074" y="1405300"/>
            <a:ext cx="7570051" cy="6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 rotWithShape="1">
          <a:blip r:embed="rId4">
            <a:alphaModFix/>
          </a:blip>
          <a:srcRect b="82091" l="3447" r="61550" t="7561"/>
          <a:stretch/>
        </p:blipFill>
        <p:spPr>
          <a:xfrm>
            <a:off x="541075" y="2396075"/>
            <a:ext cx="7570051" cy="125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/>
          <p:nvPr/>
        </p:nvSpPr>
        <p:spPr>
          <a:xfrm>
            <a:off x="386475" y="765900"/>
            <a:ext cx="43002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3)	Check if everything is fine (git status)</a:t>
            </a:r>
          </a:p>
        </p:txBody>
      </p:sp>
      <p:cxnSp>
        <p:nvCxnSpPr>
          <p:cNvPr id="386" name="Shape 386"/>
          <p:cNvCxnSpPr/>
          <p:nvPr/>
        </p:nvCxnSpPr>
        <p:spPr>
          <a:xfrm flipH="1" rot="10800000">
            <a:off x="316200" y="3042575"/>
            <a:ext cx="379500" cy="1566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7" name="Shape 387"/>
          <p:cNvSpPr/>
          <p:nvPr/>
        </p:nvSpPr>
        <p:spPr>
          <a:xfrm>
            <a:off x="541075" y="1405300"/>
            <a:ext cx="22767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541075" y="1817725"/>
            <a:ext cx="22767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541075" y="2430150"/>
            <a:ext cx="3084600" cy="177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695700" y="3295975"/>
            <a:ext cx="2930100" cy="177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git?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9500" y="1846803"/>
            <a:ext cx="2808000" cy="280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V</a:t>
            </a:r>
            <a:r>
              <a:rPr lang="en"/>
              <a:t>ersion control system</a:t>
            </a:r>
          </a:p>
        </p:txBody>
      </p:sp>
      <p:pic>
        <p:nvPicPr>
          <p:cNvPr descr="git_logo.png"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000" y="936600"/>
            <a:ext cx="295275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hape 395"/>
          <p:cNvPicPr preferRelativeResize="0"/>
          <p:nvPr/>
        </p:nvPicPr>
        <p:blipFill rotWithShape="1">
          <a:blip r:embed="rId3">
            <a:alphaModFix/>
          </a:blip>
          <a:srcRect b="83400" l="3045" r="58397" t="14566"/>
          <a:stretch/>
        </p:blipFill>
        <p:spPr>
          <a:xfrm>
            <a:off x="470799" y="1538825"/>
            <a:ext cx="7106827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 b="37032" l="3194" r="66727" t="47941"/>
          <a:stretch/>
        </p:blipFill>
        <p:spPr>
          <a:xfrm>
            <a:off x="470800" y="1890150"/>
            <a:ext cx="6801772" cy="19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/>
        </p:nvSpPr>
        <p:spPr>
          <a:xfrm>
            <a:off x="386475" y="765900"/>
            <a:ext cx="43002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4)	Push it !!!</a:t>
            </a:r>
          </a:p>
        </p:txBody>
      </p:sp>
      <p:pic>
        <p:nvPicPr>
          <p:cNvPr id="398" name="Shape 398"/>
          <p:cNvPicPr preferRelativeResize="0"/>
          <p:nvPr/>
        </p:nvPicPr>
        <p:blipFill rotWithShape="1">
          <a:blip r:embed="rId4">
            <a:alphaModFix/>
          </a:blip>
          <a:srcRect b="33155" l="3457" r="62642" t="59293"/>
          <a:stretch/>
        </p:blipFill>
        <p:spPr>
          <a:xfrm>
            <a:off x="470799" y="4061400"/>
            <a:ext cx="5439273" cy="68157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/>
          <p:nvPr/>
        </p:nvSpPr>
        <p:spPr>
          <a:xfrm>
            <a:off x="541050" y="1587975"/>
            <a:ext cx="26280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470800" y="3363600"/>
            <a:ext cx="32673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470800" y="4061400"/>
            <a:ext cx="22695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470800" y="4588875"/>
            <a:ext cx="2269500" cy="11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Shape 407"/>
          <p:cNvPicPr preferRelativeResize="0"/>
          <p:nvPr/>
        </p:nvPicPr>
        <p:blipFill rotWithShape="1">
          <a:blip r:embed="rId3">
            <a:alphaModFix/>
          </a:blip>
          <a:srcRect b="26183" l="23879" r="23843" t="15148"/>
          <a:stretch/>
        </p:blipFill>
        <p:spPr>
          <a:xfrm>
            <a:off x="1937012" y="1247675"/>
            <a:ext cx="5269972" cy="33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 txBox="1"/>
          <p:nvPr/>
        </p:nvSpPr>
        <p:spPr>
          <a:xfrm>
            <a:off x="386475" y="765900"/>
            <a:ext cx="43002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Online Result</a:t>
            </a:r>
          </a:p>
        </p:txBody>
      </p:sp>
      <p:cxnSp>
        <p:nvCxnSpPr>
          <p:cNvPr id="409" name="Shape 409"/>
          <p:cNvCxnSpPr/>
          <p:nvPr/>
        </p:nvCxnSpPr>
        <p:spPr>
          <a:xfrm flipH="1" rot="10800000">
            <a:off x="1032925" y="3211325"/>
            <a:ext cx="2494500" cy="117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0" name="Shape 410"/>
          <p:cNvCxnSpPr/>
          <p:nvPr/>
        </p:nvCxnSpPr>
        <p:spPr>
          <a:xfrm>
            <a:off x="590250" y="1559925"/>
            <a:ext cx="1742700" cy="744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Extras and References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346325" y="3457100"/>
            <a:ext cx="36819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github.com/w0rmr1d3r/tecnoUAB_demo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Extras</a:t>
            </a:r>
          </a:p>
        </p:txBody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sudo apt-get install terminator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enki.com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codecademy.com/learn/learn-git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youtube.com/watch?v=4XpnKHJAok8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it_meme.jpg"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2105312" cy="210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en.wikipedia.org/wiki/Git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"/>
              <a:t>www.atlassian.com/git/tutorials/what-is-git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Who created git?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9500" y="1846803"/>
            <a:ext cx="2808000" cy="280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Open source project originally developed in 2005 by Linus Torvalds</a:t>
            </a:r>
          </a:p>
        </p:txBody>
      </p:sp>
      <p:pic>
        <p:nvPicPr>
          <p:cNvPr descr="linus_torvalds.jpg"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175" y="936600"/>
            <a:ext cx="1631275" cy="163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4537675" y="2733600"/>
            <a:ext cx="3282900" cy="19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100"/>
              <a:t>Most programmers do programming not because they expect to get paid or get adulation in public, but because it is fun to program.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9500" y="936600"/>
            <a:ext cx="30744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is git used for?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9500" y="2043553"/>
            <a:ext cx="2808000" cy="280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Version control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Server (git server)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Repository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Remote file storage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Shared file system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4468950" y="1011825"/>
            <a:ext cx="3801300" cy="3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github.com/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en" sz="1200"/>
              <a:t>torvalds/linux - </a:t>
            </a:r>
            <a:r>
              <a:rPr lang="en" sz="1000"/>
              <a:t>[Linux kernel]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>
              <a:spcBef>
                <a:spcPts val="0"/>
              </a:spcBef>
              <a:buNone/>
            </a:pPr>
            <a:r>
              <a:rPr lang="en" sz="1200"/>
              <a:t>charliewolf/pynder - </a:t>
            </a:r>
            <a:r>
              <a:rPr lang="en" sz="1000"/>
              <a:t>[Python client for Tinder]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>
              <a:spcBef>
                <a:spcPts val="0"/>
              </a:spcBef>
              <a:buNone/>
            </a:pPr>
            <a:r>
              <a:rPr lang="en" sz="1200"/>
              <a:t>lesspass/lesspass - </a:t>
            </a:r>
            <a:r>
              <a:rPr lang="en" sz="1000"/>
              <a:t>[Passwd manager]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>
              <a:spcBef>
                <a:spcPts val="0"/>
              </a:spcBef>
              <a:buNone/>
            </a:pPr>
            <a:r>
              <a:rPr lang="en" sz="1200"/>
              <a:t>bitcoinbook/bitcoinbook - </a:t>
            </a:r>
            <a:r>
              <a:rPr lang="en" sz="1000"/>
              <a:t>[Bitcoinbook]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>
              <a:spcBef>
                <a:spcPts val="0"/>
              </a:spcBef>
              <a:buNone/>
            </a:pPr>
            <a:r>
              <a:rPr lang="en" sz="1200"/>
              <a:t>enaqx/awesome-pentest - </a:t>
            </a:r>
            <a:r>
              <a:rPr lang="en" sz="1000"/>
              <a:t>[Pentest resources]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>
              <a:spcBef>
                <a:spcPts val="0"/>
              </a:spcBef>
              <a:buNone/>
            </a:pPr>
            <a:r>
              <a:rPr lang="en" sz="1200"/>
              <a:t>codepath/android_guides - </a:t>
            </a:r>
            <a:r>
              <a:rPr lang="en" sz="1000"/>
              <a:t>[Android guides]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>
              <a:spcBef>
                <a:spcPts val="0"/>
              </a:spcBef>
              <a:buNone/>
            </a:pPr>
            <a:r>
              <a:rPr lang="en" sz="1200"/>
              <a:t>atom/atom - </a:t>
            </a:r>
            <a:r>
              <a:rPr lang="en" sz="1000"/>
              <a:t>[Atom IDE]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Basic theory concepts</a:t>
            </a:r>
          </a:p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Crossplatform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git vs other methods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Console vs App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Github &amp; Bitbucket</a:t>
            </a:r>
          </a:p>
        </p:txBody>
      </p:sp>
      <p:sp>
        <p:nvSpPr>
          <p:cNvPr id="115" name="Shape 115"/>
          <p:cNvSpPr txBox="1"/>
          <p:nvPr>
            <p:ph idx="1" type="subTitle"/>
          </p:nvPr>
        </p:nvSpPr>
        <p:spPr>
          <a:xfrm>
            <a:off x="265500" y="2735370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Basics of git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sx_logo.jpg" id="120" name="Shape 120"/>
          <p:cNvPicPr preferRelativeResize="0"/>
          <p:nvPr/>
        </p:nvPicPr>
        <p:blipFill rotWithShape="1">
          <a:blip r:embed="rId3">
            <a:alphaModFix/>
          </a:blip>
          <a:srcRect b="0" l="20957" r="20940" t="4461"/>
          <a:stretch/>
        </p:blipFill>
        <p:spPr>
          <a:xfrm>
            <a:off x="2424225" y="203575"/>
            <a:ext cx="1769226" cy="1527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ux_logo.png"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3300" y="1730950"/>
            <a:ext cx="1769226" cy="16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ndows_logo.png"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5150" y="3412549"/>
            <a:ext cx="1527375" cy="1527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encheck.png" id="123" name="Shape 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2100" y="312324"/>
            <a:ext cx="1264450" cy="1121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encheck.png" id="124" name="Shape 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2100" y="2011174"/>
            <a:ext cx="1264450" cy="1121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encheck.png" id="125" name="Shape 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2100" y="3615674"/>
            <a:ext cx="1264450" cy="112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t_logo.png"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50" y="161925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5846175" y="2376525"/>
            <a:ext cx="10539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ftp</a:t>
            </a:r>
          </a:p>
        </p:txBody>
      </p:sp>
      <p:pic>
        <p:nvPicPr>
          <p:cNvPr descr="gdrive_logo.png"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400" y="3406500"/>
            <a:ext cx="1682949" cy="1682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ndrive.JPG"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4675" y="1127349"/>
            <a:ext cx="1682951" cy="13475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mail_logo.png" id="134" name="Shape 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3399" y="528127"/>
            <a:ext cx="1440599" cy="109113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2726325" y="2122050"/>
            <a:ext cx="14406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latin typeface="Verdana"/>
                <a:ea typeface="Verdana"/>
                <a:cs typeface="Verdana"/>
                <a:sym typeface="Verdana"/>
              </a:rPr>
              <a:t>VS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